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97" r:id="rId11"/>
    <p:sldId id="265" r:id="rId12"/>
    <p:sldId id="266" r:id="rId13"/>
    <p:sldId id="267" r:id="rId14"/>
    <p:sldId id="268" r:id="rId15"/>
    <p:sldId id="272" r:id="rId16"/>
    <p:sldId id="269" r:id="rId17"/>
    <p:sldId id="278" r:id="rId18"/>
    <p:sldId id="270" r:id="rId19"/>
    <p:sldId id="271" r:id="rId20"/>
    <p:sldId id="273" r:id="rId21"/>
    <p:sldId id="276" r:id="rId22"/>
    <p:sldId id="277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28-Mar-19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28-Mar-19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8997" y="2266681"/>
            <a:ext cx="8791575" cy="2003135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Rockwell" panose="02060603020205020403" pitchFamily="18" charset="0"/>
              </a:rPr>
              <a:t>PCB Design and Fabrication</a:t>
            </a:r>
            <a:endParaRPr lang="en-US" sz="5400" dirty="0">
              <a:latin typeface="Rockwell" panose="02060603020205020403" pitchFamily="18" charset="0"/>
            </a:endParaRPr>
          </a:p>
        </p:txBody>
      </p:sp>
      <p:pic>
        <p:nvPicPr>
          <p:cNvPr id="3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choosing components for </a:t>
            </a:r>
            <a:r>
              <a:rPr lang="en-US" sz="4400" dirty="0" err="1" smtClean="0">
                <a:latin typeface="Rockwell" panose="02060603020205020403" pitchFamily="18" charset="0"/>
              </a:rPr>
              <a:t>pcb</a:t>
            </a:r>
            <a:r>
              <a:rPr lang="en-US" sz="4400" dirty="0" smtClean="0">
                <a:latin typeface="Rockwell" panose="02060603020205020403" pitchFamily="18" charset="0"/>
              </a:rPr>
              <a:t> design: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2097088"/>
            <a:ext cx="970259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Commonly used IC  Packages:</a:t>
            </a:r>
            <a:endParaRPr lang="en-US" sz="2800" dirty="0" smtClean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AutoShape 4" descr="Image result for sot pack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ot pack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Image result for soi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soi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27" y="3415713"/>
            <a:ext cx="2896901" cy="2483697"/>
          </a:xfrm>
          <a:prstGeom prst="rect">
            <a:avLst/>
          </a:prstGeom>
        </p:spPr>
      </p:pic>
      <p:pic>
        <p:nvPicPr>
          <p:cNvPr id="3078" name="Picture 6" descr="Image result for qf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322" y="3415712"/>
            <a:ext cx="2483697" cy="248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Image result for qfn packag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313" y="3415712"/>
            <a:ext cx="2483698" cy="24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0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choosing components for </a:t>
            </a:r>
            <a:r>
              <a:rPr lang="en-US" sz="4400" dirty="0" err="1" smtClean="0">
                <a:latin typeface="Rockwell" panose="02060603020205020403" pitchFamily="18" charset="0"/>
              </a:rPr>
              <a:t>pcb</a:t>
            </a:r>
            <a:r>
              <a:rPr lang="en-US" sz="4400" dirty="0" smtClean="0">
                <a:latin typeface="Rockwell" panose="02060603020205020403" pitchFamily="18" charset="0"/>
              </a:rPr>
              <a:t> design: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4292" y="2097088"/>
            <a:ext cx="970259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Resistor Packages:</a:t>
            </a:r>
            <a:endParaRPr lang="en-US" sz="2800" dirty="0" smtClean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792" y="3142445"/>
            <a:ext cx="6887901" cy="328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7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choosing components for </a:t>
            </a:r>
            <a:r>
              <a:rPr lang="en-US" sz="4400" dirty="0" err="1" smtClean="0">
                <a:latin typeface="Rockwell" panose="02060603020205020403" pitchFamily="18" charset="0"/>
              </a:rPr>
              <a:t>pcb</a:t>
            </a:r>
            <a:r>
              <a:rPr lang="en-US" sz="4400" dirty="0" smtClean="0">
                <a:latin typeface="Rockwell" panose="02060603020205020403" pitchFamily="18" charset="0"/>
              </a:rPr>
              <a:t> design: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9724" y="1749358"/>
            <a:ext cx="50146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Capacitor Types and Packages:</a:t>
            </a:r>
            <a:endParaRPr lang="en-US" sz="2800" dirty="0" smtClean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2" descr="Image result for smd size cod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7" b="25666"/>
          <a:stretch/>
        </p:blipFill>
        <p:spPr bwMode="auto">
          <a:xfrm>
            <a:off x="6094412" y="1865346"/>
            <a:ext cx="3734873" cy="46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Image result for ceramic capacito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24" y="3124897"/>
            <a:ext cx="1972569" cy="1629166"/>
          </a:xfrm>
          <a:prstGeom prst="rect">
            <a:avLst/>
          </a:prstGeom>
        </p:spPr>
      </p:pic>
      <p:sp>
        <p:nvSpPr>
          <p:cNvPr id="8" name="AutoShape 4" descr="Image result for tantalum capacito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506" y="4954685"/>
            <a:ext cx="1798918" cy="17989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194" y="3124897"/>
            <a:ext cx="2216316" cy="165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19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choosing components for </a:t>
            </a:r>
            <a:r>
              <a:rPr lang="en-US" sz="4400" dirty="0" err="1" smtClean="0">
                <a:latin typeface="Rockwell" panose="02060603020205020403" pitchFamily="18" charset="0"/>
              </a:rPr>
              <a:t>pcb</a:t>
            </a:r>
            <a:r>
              <a:rPr lang="en-US" sz="4400" dirty="0" smtClean="0">
                <a:latin typeface="Rockwell" panose="02060603020205020403" pitchFamily="18" charset="0"/>
              </a:rPr>
              <a:t> design: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2097088"/>
            <a:ext cx="970259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Miscellaneous Components: </a:t>
            </a:r>
            <a:endParaRPr lang="en-US" sz="2800" dirty="0" smtClean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667" y="3279190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740" y="3279190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813" y="3279190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886" y="327919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77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The Datasheet: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357803"/>
            <a:ext cx="69980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Description and Features: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8" y="2097088"/>
            <a:ext cx="4931448" cy="43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3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The Datasheet: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357803"/>
            <a:ext cx="104109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anklin Gothic Heavy" panose="020B0903020102020204" pitchFamily="34" charset="0"/>
              </a:rPr>
              <a:t>Absolute Maximum Ratings and Electrical Characteristics: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836373"/>
            <a:ext cx="73818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91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99849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The Datasheet: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8493" y="1357803"/>
            <a:ext cx="4010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Basic Characteristics: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763" y="1107582"/>
            <a:ext cx="6263316" cy="495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2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The Datasheet: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357803"/>
            <a:ext cx="69980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Pin Description: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629" y="390123"/>
            <a:ext cx="62674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16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The Datasheet: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357803"/>
            <a:ext cx="699803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Practical Application: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298" y="2076900"/>
            <a:ext cx="8442772" cy="400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44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The Datasheet: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4" y="1357803"/>
            <a:ext cx="430529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Package Dimensions: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390122"/>
            <a:ext cx="56007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0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Rockwell" panose="02060603020205020403" pitchFamily="18" charset="0"/>
              </a:rPr>
              <a:t>Building circuits: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1413" y="2097088"/>
            <a:ext cx="1015335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Requirements:</a:t>
            </a:r>
          </a:p>
          <a:p>
            <a:endParaRPr lang="en-US" sz="40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Georgia" panose="02040502050405020303" pitchFamily="18" charset="0"/>
              </a:rPr>
              <a:t>Identifying the part needed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Georgia" panose="02040502050405020303" pitchFamily="18" charset="0"/>
              </a:rPr>
              <a:t>Reading the datasheet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Georgia" panose="02040502050405020303" pitchFamily="18" charset="0"/>
              </a:rPr>
              <a:t>Knowledge in circuit theory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Powering our device: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357803"/>
            <a:ext cx="966396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Supply Options: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eorgia" panose="02040502050405020303" pitchFamily="18" charset="0"/>
              </a:rPr>
              <a:t>Unregulated and Regulated Supplies: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65" y="3072373"/>
            <a:ext cx="4382707" cy="2156570"/>
          </a:xfrm>
          <a:prstGeom prst="rect">
            <a:avLst/>
          </a:prstGeom>
        </p:spPr>
      </p:pic>
      <p:pic>
        <p:nvPicPr>
          <p:cNvPr id="5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625" y="2967830"/>
            <a:ext cx="3154206" cy="2365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9649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Regulating the power: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357803"/>
            <a:ext cx="966396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Options: Linear vs Switching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eorgia" panose="02040502050405020303" pitchFamily="18" charset="0"/>
              </a:rPr>
              <a:t>Linear: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4" descr="Image result for 7805 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836373"/>
            <a:ext cx="3829832" cy="36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963" y="2836113"/>
            <a:ext cx="4638798" cy="363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86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Regulating the power: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357803"/>
            <a:ext cx="966396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anklin Gothic Heavy" panose="020B0903020102020204" pitchFamily="34" charset="0"/>
              </a:rPr>
              <a:t>Options: Linear vs Switching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Franklin Gothic Heavy" panose="020B0903020102020204" pitchFamily="34" charset="0"/>
              </a:rPr>
              <a:t>Switching: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094501"/>
            <a:ext cx="4604188" cy="2682136"/>
          </a:xfrm>
          <a:prstGeom prst="rect">
            <a:avLst/>
          </a:prstGeom>
        </p:spPr>
      </p:pic>
      <p:pic>
        <p:nvPicPr>
          <p:cNvPr id="7" name="Picture 2" descr="Image result for switching regulator circu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28" y="3111168"/>
            <a:ext cx="5740310" cy="26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69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Regulating the power: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357803"/>
            <a:ext cx="966396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Options: Linear vs Switching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latin typeface="Georgia" panose="02040502050405020303" pitchFamily="18" charset="0"/>
              </a:rPr>
              <a:t>Switching: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094501"/>
            <a:ext cx="4604188" cy="2682136"/>
          </a:xfrm>
          <a:prstGeom prst="rect">
            <a:avLst/>
          </a:prstGeom>
        </p:spPr>
      </p:pic>
      <p:pic>
        <p:nvPicPr>
          <p:cNvPr id="7" name="Picture 2" descr="Image result for switching regulator circu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828" y="3111168"/>
            <a:ext cx="5740310" cy="26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2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TYPES OF </a:t>
            </a:r>
            <a:r>
              <a:rPr lang="en-US" sz="4400" dirty="0" err="1" smtClean="0">
                <a:latin typeface="Rockwell" panose="02060603020205020403" pitchFamily="18" charset="0"/>
              </a:rPr>
              <a:t>mOTORS</a:t>
            </a:r>
            <a:r>
              <a:rPr lang="en-US" sz="4400" dirty="0" smtClean="0">
                <a:latin typeface="Rockwell" panose="02060603020205020403" pitchFamily="18" charset="0"/>
              </a:rPr>
              <a:t>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357803"/>
            <a:ext cx="96639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DC VS SERVO VS STEPPER: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77" y="2588909"/>
            <a:ext cx="3228280" cy="2539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693" y="2588909"/>
            <a:ext cx="4133832" cy="2539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561" y="2588909"/>
            <a:ext cx="2539239" cy="25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32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Motor Driver: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357803"/>
            <a:ext cx="102177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H-Bridge: 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2" name="Picture 2" descr="Image result for h bridge circ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893" y="2097088"/>
            <a:ext cx="7077075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686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RECAP: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357803"/>
            <a:ext cx="102177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/>
          <p:cNvSpPr txBox="1"/>
          <p:nvPr/>
        </p:nvSpPr>
        <p:spPr>
          <a:xfrm>
            <a:off x="1287887" y="2215165"/>
            <a:ext cx="90280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 smtClean="0"/>
              <a:t>Ohm’s Law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 smtClean="0"/>
              <a:t>Voltage Divider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 smtClean="0"/>
              <a:t>Component Choice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 smtClean="0"/>
              <a:t>Datasheet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200" dirty="0" smtClean="0"/>
              <a:t>H-Bridge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7848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877394" y="2724113"/>
            <a:ext cx="10745787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 smtClean="0">
                <a:latin typeface="Rockwell" panose="02060603020205020403" pitchFamily="18" charset="0"/>
              </a:rPr>
              <a:t>Building microcontroller based projects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357803"/>
            <a:ext cx="102177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latin typeface="Franklin Gothic Heavy" panose="020B0903020102020204" pitchFamily="34" charset="0"/>
              </a:rPr>
              <a:t> </a:t>
            </a:r>
            <a:endParaRPr lang="en-US" sz="4000" dirty="0" smtClean="0">
              <a:latin typeface="Franklin Gothic Heavy" panose="020B0903020102020204" pitchFamily="34" charset="0"/>
            </a:endParaRPr>
          </a:p>
          <a:p>
            <a:r>
              <a:rPr lang="en-US" sz="4000" dirty="0" smtClean="0">
                <a:latin typeface="Franklin Gothic Heavy" panose="020B0903020102020204" pitchFamily="34" charset="0"/>
              </a:rPr>
              <a:t> 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677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03689" y="607264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Microprocessors vs Microcontrollers</a:t>
            </a:r>
            <a:endParaRPr lang="en-US" dirty="0"/>
          </a:p>
        </p:txBody>
      </p:sp>
      <p:pic>
        <p:nvPicPr>
          <p:cNvPr id="7" name="Picture 2" descr="Image result for microprocessors vs microcontroll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015" y="2070166"/>
            <a:ext cx="6646914" cy="354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014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03689" y="607264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03689" y="874511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ATMEGA328P:</a:t>
            </a:r>
            <a:endParaRPr lang="en-US" dirty="0"/>
          </a:p>
        </p:txBody>
      </p:sp>
      <p:pic>
        <p:nvPicPr>
          <p:cNvPr id="9" name="Picture 2" descr="Image result for atmega 328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856" y="1951730"/>
            <a:ext cx="4386212" cy="363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89" y="1951729"/>
            <a:ext cx="5453129" cy="36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8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latin typeface="Rockwell" panose="02060603020205020403" pitchFamily="18" charset="0"/>
              </a:rPr>
              <a:t>Building circuits: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611850"/>
            <a:ext cx="477582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Basics of Circuits:</a:t>
            </a:r>
            <a:endParaRPr lang="en-US" sz="40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Franklin Gothic Heavy" panose="020B0903020102020204" pitchFamily="34" charset="0"/>
              </a:rPr>
              <a:t>Ohm’s law: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1026" name="Picture 2" descr="Image result for ohms la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58" y="2725951"/>
            <a:ext cx="2677112" cy="374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ohm's law 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833" y="2750623"/>
            <a:ext cx="6270983" cy="303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1888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03689" y="607264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03689" y="874511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ATMEGA328P:</a:t>
            </a:r>
            <a:endParaRPr lang="en-US" dirty="0"/>
          </a:p>
        </p:txBody>
      </p:sp>
      <p:pic>
        <p:nvPicPr>
          <p:cNvPr id="7" name="Picture 4" descr="Image result for atmega 328p a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007" y="1733457"/>
            <a:ext cx="4640085" cy="433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638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03689" y="607264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03689" y="874511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ATMEGA328P: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95" y="1574776"/>
            <a:ext cx="9162898" cy="435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75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6169" y="732954"/>
            <a:ext cx="103744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Minimal Operational Requirements of a </a:t>
            </a:r>
            <a:r>
              <a:rPr lang="en-US" sz="3600" dirty="0" smtClean="0"/>
              <a:t>Microcontroller:</a:t>
            </a:r>
            <a:endParaRPr lang="en-US" sz="3600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1630119" y="173094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Power Supply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Clock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Hardware Reset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Programming Interface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User Interface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55414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968083" y="787569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Power Supply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968083" y="170518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Estimate the total power required.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780" y="2188100"/>
            <a:ext cx="6537669" cy="43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84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Power Supply</a:t>
            </a:r>
            <a:endParaRPr lang="en-US" dirty="0"/>
          </a:p>
        </p:txBody>
      </p:sp>
      <p:pic>
        <p:nvPicPr>
          <p:cNvPr id="1026" name="Picture 2" descr="Image result for ams11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041" y="1853248"/>
            <a:ext cx="3489145" cy="348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743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865052" y="697417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Clock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65052" y="1512005"/>
            <a:ext cx="4946050" cy="585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Crystal Oscillator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5" name="Picture 2" descr="Image result for crystal oscill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54" y="2667836"/>
            <a:ext cx="4142313" cy="310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32" y="2692410"/>
            <a:ext cx="4527544" cy="308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04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1071114" y="774690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Clock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71114" y="1267306"/>
            <a:ext cx="4946050" cy="585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5155">
                  <a:lumMod val="40000"/>
                  <a:lumOff val="60000"/>
                </a:srgbClr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Crystal Oscillator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190" y="1853248"/>
            <a:ext cx="5482018" cy="47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8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929447" y="658780"/>
            <a:ext cx="9404723" cy="14005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Reset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9447" y="1359045"/>
            <a:ext cx="110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entury Gothic" panose="020B0502020202020204"/>
              </a:rPr>
              <a:t>Atmega328p resets when a low signal is applied to the RESET pin for more than one clock cycle</a:t>
            </a:r>
            <a:endParaRPr lang="en-US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pic>
        <p:nvPicPr>
          <p:cNvPr id="5" name="Picture 4" descr="Image result for tactile swi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551" y="2059310"/>
            <a:ext cx="39624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406" y="1968822"/>
            <a:ext cx="33528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51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980961" y="64590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Programming Interface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pic>
        <p:nvPicPr>
          <p:cNvPr id="3" name="Picture 2" descr="Image result for usb avr progr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934" y="1866126"/>
            <a:ext cx="4717374" cy="413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81" y="1866126"/>
            <a:ext cx="4925589" cy="41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1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latin typeface="Rockwell" panose="02060603020205020403" pitchFamily="18" charset="0"/>
              </a:rPr>
              <a:t>Building circuits: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611850"/>
            <a:ext cx="477582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Basics of Circuits:</a:t>
            </a:r>
            <a:endParaRPr lang="en-US" sz="40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Franklin Gothic Heavy" panose="020B0903020102020204" pitchFamily="34" charset="0"/>
              </a:rPr>
              <a:t>Voltage Divider: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2050" name="Picture 2" descr="Image result for voltage div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011" y="3015499"/>
            <a:ext cx="8298801" cy="37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Untitled-3.png" descr="Untitled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4172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latin typeface="Rockwell" panose="02060603020205020403" pitchFamily="18" charset="0"/>
              </a:rPr>
              <a:t>Building circuits: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611850"/>
            <a:ext cx="477582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Basics of Circuits:</a:t>
            </a:r>
            <a:endParaRPr lang="en-US" sz="40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Franklin Gothic Heavy" panose="020B0903020102020204" pitchFamily="34" charset="0"/>
              </a:rPr>
              <a:t>Voltage Divider: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3074" name="Picture 2" descr="Image result for sensor voltage div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62" y="3041956"/>
            <a:ext cx="3104299" cy="36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Untitled-3.png" descr="Untitled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4884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latin typeface="Rockwell" panose="02060603020205020403" pitchFamily="18" charset="0"/>
              </a:rPr>
              <a:t>Building circuits: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611850"/>
            <a:ext cx="4775824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Basics of Circuits:</a:t>
            </a:r>
            <a:endParaRPr lang="en-US" sz="40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Franklin Gothic Heavy" panose="020B0903020102020204" pitchFamily="34" charset="0"/>
              </a:rPr>
              <a:t>Voltage Divider: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3074" name="Picture 2" descr="Image result for sensor voltage divi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62" y="3041956"/>
            <a:ext cx="3104299" cy="368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Untitled-3.png" descr="Untitled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450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smtClean="0">
                <a:latin typeface="Rockwell" panose="02060603020205020403" pitchFamily="18" charset="0"/>
              </a:rPr>
              <a:t>Building circuits: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357803"/>
            <a:ext cx="728137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Application:</a:t>
            </a:r>
            <a:endParaRPr lang="en-US" sz="4000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Franklin Gothic Heavy" panose="020B0903020102020204" pitchFamily="34" charset="0"/>
              </a:rPr>
              <a:t>Using transistor as  switch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080" y="2583198"/>
            <a:ext cx="3206839" cy="405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Untitled-3.png" descr="Untitled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1015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choosing components for </a:t>
            </a:r>
            <a:r>
              <a:rPr lang="en-US" sz="4400" dirty="0" err="1" smtClean="0">
                <a:latin typeface="Rockwell" panose="02060603020205020403" pitchFamily="18" charset="0"/>
              </a:rPr>
              <a:t>pcb</a:t>
            </a:r>
            <a:r>
              <a:rPr lang="en-US" sz="4400" dirty="0" smtClean="0">
                <a:latin typeface="Rockwell" panose="02060603020205020403" pitchFamily="18" charset="0"/>
              </a:rPr>
              <a:t> design: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2097088"/>
            <a:ext cx="477582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PTH vs SMD</a:t>
            </a:r>
            <a:r>
              <a:rPr lang="en-US" sz="4000" dirty="0">
                <a:latin typeface="Georgia" panose="02040502050405020303" pitchFamily="18" charset="0"/>
              </a:rPr>
              <a:t>:</a:t>
            </a:r>
            <a:endParaRPr lang="en-US" sz="2800" dirty="0" smtClean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5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Image result for through hole compon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68" y="3263086"/>
            <a:ext cx="5026879" cy="238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md compon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06" y="3263086"/>
            <a:ext cx="4984366" cy="236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018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B6CE4-2B13-4715-B5B2-615A55922CA1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latin typeface="Rockwell" panose="02060603020205020403" pitchFamily="18" charset="0"/>
              </a:rPr>
              <a:t>choosing components for </a:t>
            </a:r>
            <a:r>
              <a:rPr lang="en-US" sz="4400" dirty="0" err="1" smtClean="0">
                <a:latin typeface="Rockwell" panose="02060603020205020403" pitchFamily="18" charset="0"/>
              </a:rPr>
              <a:t>pcb</a:t>
            </a:r>
            <a:r>
              <a:rPr lang="en-US" sz="4400" dirty="0" smtClean="0">
                <a:latin typeface="Rockwell" panose="02060603020205020403" pitchFamily="18" charset="0"/>
              </a:rPr>
              <a:t> design: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2097088"/>
            <a:ext cx="970259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eorgia" panose="02040502050405020303" pitchFamily="18" charset="0"/>
              </a:rPr>
              <a:t>Commonly used IC  Packages</a:t>
            </a:r>
            <a:r>
              <a:rPr lang="en-US" sz="4000" dirty="0" smtClean="0">
                <a:latin typeface="Franklin Gothic Heavy" panose="020B0903020102020204" pitchFamily="34" charset="0"/>
              </a:rPr>
              <a:t>:</a:t>
            </a: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>
              <a:latin typeface="Franklin Gothic Heavy" panose="020B09030201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latin typeface="Franklin Gothic Heavy" panose="020B0903020102020204" pitchFamily="34" charset="0"/>
            </a:endParaRPr>
          </a:p>
        </p:txBody>
      </p:sp>
      <p:pic>
        <p:nvPicPr>
          <p:cNvPr id="4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0" name="Picture 2" descr="Image result for sod pac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34" y="3101724"/>
            <a:ext cx="3514904" cy="35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Image result for sot pack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ot pack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3101724"/>
            <a:ext cx="3497218" cy="34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14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blem - Solution.potx" id="{618825C9-7A5B-4FD0-8173-05FBE0DDE387}" vid="{0970E009-9DDA-4822-A7D1-BB4C8516F0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323</Words>
  <Application>Microsoft Office PowerPoint</Application>
  <PresentationFormat>Widescreen</PresentationFormat>
  <Paragraphs>130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Century Gothic</vt:lpstr>
      <vt:lpstr>Franklin Gothic Heavy</vt:lpstr>
      <vt:lpstr>Georgia</vt:lpstr>
      <vt:lpstr>Rockwell</vt:lpstr>
      <vt:lpstr>Trebuchet MS</vt:lpstr>
      <vt:lpstr>Tw Cen MT</vt:lpstr>
      <vt:lpstr>Wingdings</vt:lpstr>
      <vt:lpstr>Wingdings 3</vt:lpstr>
      <vt:lpstr>Circuit</vt:lpstr>
      <vt:lpstr>PCB Design and Fabrication</vt:lpstr>
      <vt:lpstr>Building circuits: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2019-03-25T16:18:48Z</dcterms:created>
  <dcterms:modified xsi:type="dcterms:W3CDTF">2019-03-28T10:30:21Z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2018-08-20T22:55:44.5188046Z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